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</p:sldIdLst>
  <p:sldSz cx="18288000" cy="10287000"/>
  <p:notesSz cx="6858000" cy="9144000"/>
  <p:embeddedFontLst>
    <p:embeddedFont>
      <p:font typeface="Pretendard Bold" panose="020B0600000101010101" charset="-127"/>
      <p:bold r:id="rId7"/>
    </p:embeddedFont>
    <p:embeddedFont>
      <p:font typeface="Pretendard Regular" panose="020B0600000101010101" charset="-127"/>
      <p:regular r:id="rId8"/>
    </p:embeddedFont>
    <p:embeddedFont>
      <p:font typeface="Pretendard SemiBold" panose="020B0600000101010101" charset="-127"/>
      <p:bold r:id="rId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60" d="100"/>
          <a:sy n="60" d="100"/>
        </p:scale>
        <p:origin x="138" y="4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4" name="Group 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0" y="9283700"/>
            <a:ext cx="1905000" cy="228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5392400" y="9283700"/>
            <a:ext cx="228600" cy="228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3124200" y="3543300"/>
            <a:ext cx="12026900" cy="16002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99600"/>
              </a:lnSpc>
            </a:pPr>
            <a:r>
              <a:rPr lang="ko-KR" sz="9000" b="0" i="0" u="none" strike="noStrike">
                <a:solidFill>
                  <a:srgbClr val="000000"/>
                </a:solidFill>
                <a:ea typeface="Pretendard SemiBold"/>
              </a:rPr>
              <a:t>텍스트</a:t>
            </a:r>
            <a:r>
              <a:rPr lang="en-US" sz="90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9000" b="0" i="0" u="none" strike="noStrike">
                <a:solidFill>
                  <a:srgbClr val="000000"/>
                </a:solidFill>
                <a:ea typeface="Pretendard SemiBold"/>
              </a:rPr>
              <a:t>기반</a:t>
            </a:r>
            <a:r>
              <a:rPr lang="en-US" sz="9000" b="0" i="0" u="none" strike="noStrike">
                <a:solidFill>
                  <a:srgbClr val="000000"/>
                </a:solidFill>
                <a:latin typeface="Pretendard SemiBold"/>
              </a:rPr>
              <a:t> RPG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807200" y="6248400"/>
            <a:ext cx="4660900" cy="508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ko-KR" sz="2800" b="0" i="0" u="none" strike="noStrike">
                <a:solidFill>
                  <a:srgbClr val="000000"/>
                </a:solidFill>
                <a:ea typeface="Pretendard Regular"/>
              </a:rPr>
              <a:t>객체지향프로그래밍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19900" y="7200900"/>
            <a:ext cx="4648200" cy="685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000000"/>
                </a:solidFill>
                <a:latin typeface="Pretendard Regular"/>
              </a:rPr>
              <a:t>202410275 </a:t>
            </a:r>
            <a:r>
              <a:rPr lang="ko-KR" sz="2000" b="0" i="0" u="none" strike="noStrike">
                <a:solidFill>
                  <a:srgbClr val="000000"/>
                </a:solidFill>
                <a:ea typeface="Pretendard Regular"/>
              </a:rPr>
              <a:t>윤민재</a:t>
            </a:r>
          </a:p>
          <a:p>
            <a:pPr lvl="0" algn="ctr">
              <a:lnSpc>
                <a:spcPct val="107899"/>
              </a:lnSpc>
            </a:pPr>
            <a:r>
              <a:rPr lang="en-US" sz="2000" b="0" i="0" u="none" strike="noStrike">
                <a:solidFill>
                  <a:srgbClr val="000000"/>
                </a:solidFill>
                <a:latin typeface="Pretendard Regular"/>
              </a:rPr>
              <a:t>202210929 </a:t>
            </a:r>
            <a:r>
              <a:rPr lang="ko-KR" sz="2000" b="0" i="0" u="none" strike="noStrike">
                <a:solidFill>
                  <a:srgbClr val="000000"/>
                </a:solidFill>
                <a:ea typeface="Pretendard Regular"/>
              </a:rPr>
              <a:t>서정욱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0" y="9283700"/>
            <a:ext cx="1905000" cy="228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5392400" y="9283700"/>
            <a:ext cx="228600" cy="228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1905000" y="4699000"/>
            <a:ext cx="6883400" cy="8509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l">
              <a:lnSpc>
                <a:spcPct val="109559"/>
              </a:lnSpc>
            </a:pPr>
            <a:r>
              <a:rPr lang="en-US" sz="4800" b="0" i="0" u="none" strike="noStrike" spc="-100">
                <a:solidFill>
                  <a:srgbClr val="000000"/>
                </a:solidFill>
                <a:latin typeface="Pretendard Bold"/>
              </a:rPr>
              <a:t> </a:t>
            </a:r>
            <a:r>
              <a:rPr lang="ko-KR" sz="4800" b="0" i="0" u="none" strike="noStrike" spc="-100">
                <a:solidFill>
                  <a:srgbClr val="000000"/>
                </a:solidFill>
                <a:ea typeface="Pretendard Bold"/>
              </a:rPr>
              <a:t>팀</a:t>
            </a:r>
            <a:r>
              <a:rPr lang="en-US" sz="4800" b="0" i="0" u="none" strike="noStrike" spc="-100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4800" b="0" i="0" u="none" strike="noStrike" spc="-100">
                <a:solidFill>
                  <a:srgbClr val="000000"/>
                </a:solidFill>
                <a:ea typeface="Pretendard Bold"/>
              </a:rPr>
              <a:t>구성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144000" y="4254500"/>
            <a:ext cx="77470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Pretendard Bold"/>
              </a:rPr>
              <a:t>팀장</a:t>
            </a:r>
            <a:r>
              <a:rPr lang="en-US" sz="2000" b="0" i="0" u="none" strike="noStrike" spc="-100">
                <a:solidFill>
                  <a:srgbClr val="000000"/>
                </a:solidFill>
                <a:latin typeface="Pretendard Bold"/>
              </a:rPr>
              <a:t>, </a:t>
            </a:r>
            <a:r>
              <a:rPr lang="ko-KR" sz="2000" b="0" i="0" u="none" strike="noStrike" spc="-100">
                <a:solidFill>
                  <a:srgbClr val="000000"/>
                </a:solidFill>
                <a:ea typeface="Pretendard Bold"/>
              </a:rPr>
              <a:t>프로그래밍</a:t>
            </a:r>
            <a:r>
              <a:rPr lang="en-US" sz="2000" b="0" i="0" u="none" strike="noStrike" spc="-100">
                <a:solidFill>
                  <a:srgbClr val="000000"/>
                </a:solidFill>
                <a:latin typeface="Pretendard Bold"/>
              </a:rPr>
              <a:t>, ppt </a:t>
            </a:r>
            <a:r>
              <a:rPr lang="ko-KR" sz="2000" b="0" i="0" u="none" strike="noStrike" spc="-100">
                <a:solidFill>
                  <a:srgbClr val="000000"/>
                </a:solidFill>
                <a:ea typeface="Pretendard Bold"/>
              </a:rPr>
              <a:t>발표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3530600"/>
            <a:ext cx="7759700" cy="482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en-US" sz="2700" b="0" i="0" u="none" strike="noStrike" spc="-100">
                <a:solidFill>
                  <a:srgbClr val="000000"/>
                </a:solidFill>
                <a:latin typeface="Pretendard Bold"/>
              </a:rPr>
              <a:t>202410275 </a:t>
            </a:r>
            <a:r>
              <a:rPr lang="ko-KR" sz="2700" b="0" i="0" u="none" strike="noStrike" spc="-100">
                <a:solidFill>
                  <a:srgbClr val="000000"/>
                </a:solidFill>
                <a:ea typeface="Pretendard Bold"/>
              </a:rPr>
              <a:t>윤민재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144000" y="6350000"/>
            <a:ext cx="77470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39440"/>
              </a:lnSpc>
            </a:pPr>
            <a:r>
              <a:rPr lang="ko-KR" sz="2000" b="0" i="0" u="none" strike="noStrike" spc="-100">
                <a:solidFill>
                  <a:srgbClr val="000000"/>
                </a:solidFill>
                <a:ea typeface="Pretendard Bold"/>
              </a:rPr>
              <a:t>프로그래밍</a:t>
            </a:r>
            <a:r>
              <a:rPr lang="en-US" sz="2000" b="0" i="0" u="none" strike="noStrike" spc="-100">
                <a:solidFill>
                  <a:srgbClr val="000000"/>
                </a:solidFill>
                <a:latin typeface="Pretendard Bold"/>
              </a:rPr>
              <a:t>, ppt </a:t>
            </a:r>
            <a:r>
              <a:rPr lang="ko-KR" sz="2000" b="0" i="0" u="none" strike="noStrike" spc="-100">
                <a:solidFill>
                  <a:srgbClr val="000000"/>
                </a:solidFill>
                <a:ea typeface="Pretendard Bold"/>
              </a:rPr>
              <a:t>제작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144000" y="5664200"/>
            <a:ext cx="4165600" cy="482600"/>
          </a:xfrm>
          <a:prstGeom prst="rect">
            <a:avLst/>
          </a:prstGeom>
        </p:spPr>
        <p:txBody>
          <a:bodyPr lIns="0" tIns="0" rIns="0" bIns="0" rtlCol="0" anchor="b"/>
          <a:lstStyle/>
          <a:p>
            <a:pPr lvl="0" algn="l">
              <a:lnSpc>
                <a:spcPct val="122839"/>
              </a:lnSpc>
            </a:pPr>
            <a:r>
              <a:rPr lang="en-US" sz="2700" b="0" i="0" u="none" strike="noStrike" spc="-100">
                <a:solidFill>
                  <a:srgbClr val="000000"/>
                </a:solidFill>
                <a:latin typeface="Pretendard Bold"/>
              </a:rPr>
              <a:t>202210929 </a:t>
            </a:r>
            <a:r>
              <a:rPr lang="ko-KR" sz="2700" b="0" i="0" u="none" strike="noStrike" spc="-100">
                <a:solidFill>
                  <a:srgbClr val="000000"/>
                </a:solidFill>
                <a:ea typeface="Pretendard Bold"/>
              </a:rPr>
              <a:t>서정욱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grpSp>
        <p:nvGrpSpPr>
          <p:cNvPr id="4" name="Group 4"/>
          <p:cNvGrpSpPr/>
          <p:nvPr/>
        </p:nvGrpSpPr>
        <p:grpSpPr>
          <a:xfrm>
            <a:off x="2147483647" y="2147483647"/>
            <a:ext cx="2147483647" cy="2147483647"/>
            <a:chOff x="0" y="0"/>
            <a:chExt cx="0" cy="0"/>
          </a:xfrm>
        </p:grpSpPr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0" y="9283700"/>
            <a:ext cx="1905000" cy="2286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5392400" y="9283700"/>
            <a:ext cx="228600" cy="2286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5400000">
            <a:off x="2603500" y="4025900"/>
            <a:ext cx="660400" cy="3949700"/>
          </a:xfrm>
          <a:prstGeom prst="rect">
            <a:avLst/>
          </a:prstGeom>
        </p:spPr>
      </p:pic>
      <p:pic>
        <p:nvPicPr>
          <p:cNvPr id="9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5400000">
            <a:off x="6743700" y="4025900"/>
            <a:ext cx="660400" cy="39624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5400000">
            <a:off x="10883900" y="4038600"/>
            <a:ext cx="673100" cy="3949700"/>
          </a:xfrm>
          <a:prstGeom prst="rect">
            <a:avLst/>
          </a:prstGeom>
        </p:spPr>
      </p:pic>
      <p:pic>
        <p:nvPicPr>
          <p:cNvPr id="11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5400000">
            <a:off x="15024100" y="4038600"/>
            <a:ext cx="660400" cy="3949700"/>
          </a:xfrm>
          <a:prstGeom prst="rect">
            <a:avLst/>
          </a:prstGeom>
        </p:spPr>
      </p:pic>
      <p:pic>
        <p:nvPicPr>
          <p:cNvPr id="12" name="Picture 1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 rot="5400000">
            <a:off x="-330200" y="6959600"/>
            <a:ext cx="2565400" cy="127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 rot="5400000">
            <a:off x="3822700" y="6959600"/>
            <a:ext cx="2565400" cy="12700"/>
          </a:xfrm>
          <a:prstGeom prst="rect">
            <a:avLst/>
          </a:prstGeom>
        </p:spPr>
      </p:pic>
      <p:pic>
        <p:nvPicPr>
          <p:cNvPr id="14" name="Picture 14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 rot="5400000">
            <a:off x="7962900" y="6959600"/>
            <a:ext cx="2565400" cy="12700"/>
          </a:xfrm>
          <a:prstGeom prst="rect">
            <a:avLst/>
          </a:prstGeom>
        </p:spPr>
      </p:pic>
      <p:pic>
        <p:nvPicPr>
          <p:cNvPr id="15" name="Picture 15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5400000">
            <a:off x="12103100" y="6959600"/>
            <a:ext cx="2565400" cy="127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1333500" y="5803900"/>
            <a:ext cx="20955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400" b="0" i="0" u="none" strike="noStrike">
                <a:solidFill>
                  <a:srgbClr val="000000"/>
                </a:solidFill>
                <a:latin typeface="Pretendard Bold"/>
              </a:rPr>
              <a:t>10</a:t>
            </a:r>
            <a:r>
              <a:rPr lang="ko-KR" sz="2400" b="0" i="0" u="none" strike="noStrike">
                <a:solidFill>
                  <a:srgbClr val="000000"/>
                </a:solidFill>
                <a:ea typeface="Pretendard Bold"/>
              </a:rPr>
              <a:t>주차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473700" y="5803900"/>
            <a:ext cx="24765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400" b="0" i="0" u="none" strike="noStrike">
                <a:solidFill>
                  <a:srgbClr val="FFFFFF"/>
                </a:solidFill>
                <a:latin typeface="Pretendard Bold"/>
              </a:rPr>
              <a:t>11</a:t>
            </a:r>
            <a:r>
              <a:rPr lang="ko-KR" sz="2400" b="0" i="0" u="none" strike="noStrike">
                <a:solidFill>
                  <a:srgbClr val="FFFFFF"/>
                </a:solidFill>
                <a:ea typeface="Pretendard Bold"/>
              </a:rPr>
              <a:t>주차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9613900" y="5803900"/>
            <a:ext cx="20955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400" b="0" i="0" u="none" strike="noStrike">
                <a:solidFill>
                  <a:srgbClr val="FFFFFF"/>
                </a:solidFill>
                <a:latin typeface="Pretendard Bold"/>
              </a:rPr>
              <a:t>12</a:t>
            </a:r>
            <a:r>
              <a:rPr lang="ko-KR" sz="2400" b="0" i="0" u="none" strike="noStrike">
                <a:solidFill>
                  <a:srgbClr val="FFFFFF"/>
                </a:solidFill>
                <a:ea typeface="Pretendard Bold"/>
              </a:rPr>
              <a:t>주차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13766800" y="5803900"/>
            <a:ext cx="2273300" cy="4318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en-US" sz="2400" b="0" i="0" u="none" strike="noStrike">
                <a:solidFill>
                  <a:srgbClr val="FFFFFF"/>
                </a:solidFill>
                <a:latin typeface="Pretendard Bold"/>
              </a:rPr>
              <a:t>13</a:t>
            </a:r>
            <a:r>
              <a:rPr lang="ko-KR" sz="2400" b="0" i="0" u="none" strike="noStrike">
                <a:solidFill>
                  <a:srgbClr val="FFFFFF"/>
                </a:solidFill>
                <a:ea typeface="Pretendard Bold"/>
              </a:rPr>
              <a:t>주차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333500" y="7162800"/>
            <a:ext cx="26670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0350"/>
              </a:lnSpc>
            </a:pP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주제</a:t>
            </a:r>
            <a:r>
              <a:rPr lang="en-US" sz="20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선정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473700" y="7162800"/>
            <a:ext cx="28956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0350"/>
              </a:lnSpc>
            </a:pP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자료조사</a:t>
            </a:r>
            <a:r>
              <a:rPr lang="en-US" sz="2000" b="0" i="0" u="none" strike="noStrike">
                <a:solidFill>
                  <a:srgbClr val="000000"/>
                </a:solidFill>
                <a:latin typeface="Pretendard SemiBold"/>
              </a:rPr>
              <a:t>, </a:t>
            </a: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프로그램</a:t>
            </a:r>
            <a:r>
              <a:rPr lang="en-US" sz="20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구성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9613900" y="7162800"/>
            <a:ext cx="27305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0350"/>
              </a:lnSpc>
            </a:pP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프로그램</a:t>
            </a:r>
            <a:r>
              <a:rPr lang="en-US" sz="20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작성</a:t>
            </a:r>
            <a:r>
              <a:rPr lang="en-US" sz="2000" b="0" i="0" u="none" strike="noStrike">
                <a:solidFill>
                  <a:srgbClr val="000000"/>
                </a:solidFill>
                <a:latin typeface="Pretendard SemiBold"/>
              </a:rPr>
              <a:t>, </a:t>
            </a: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피드백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3766800" y="7162800"/>
            <a:ext cx="3035300" cy="355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20350"/>
              </a:lnSpc>
            </a:pP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발표물</a:t>
            </a:r>
            <a:r>
              <a:rPr lang="en-US" sz="20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2000" b="0" i="0" u="none" strike="noStrike">
                <a:solidFill>
                  <a:srgbClr val="000000"/>
                </a:solidFill>
                <a:ea typeface="Pretendard SemiBold"/>
              </a:rPr>
              <a:t>제작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952500" y="1219200"/>
            <a:ext cx="35687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프로젝트</a:t>
            </a: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일정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21000" y="9283700"/>
            <a:ext cx="1905000" cy="2286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15392400" y="9283700"/>
            <a:ext cx="228600" cy="228600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6">
            <a:alphaModFix amt="13000"/>
          </a:blip>
          <a:stretch>
            <a:fillRect/>
          </a:stretch>
        </p:blipFill>
        <p:spPr>
          <a:xfrm>
            <a:off x="952500" y="2362200"/>
            <a:ext cx="12319000" cy="1104900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723900" y="2603500"/>
            <a:ext cx="1549400" cy="59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790700" y="4013200"/>
            <a:ext cx="11264900" cy="12446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9400"/>
              </a:lnSpc>
            </a:pP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-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게임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내의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캐릭터와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적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,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아이템을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구현하는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데에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객체지향프로그래밍이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효과적일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것이라고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생각함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.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032000" y="2603500"/>
            <a:ext cx="11328400" cy="59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주제</a:t>
            </a: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선정</a:t>
            </a: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이유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6">
            <a:alphaModFix amt="13000"/>
          </a:blip>
          <a:stretch>
            <a:fillRect/>
          </a:stretch>
        </p:blipFill>
        <p:spPr>
          <a:xfrm>
            <a:off x="952500" y="5880100"/>
            <a:ext cx="12319000" cy="11049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723900" y="6121400"/>
            <a:ext cx="1549400" cy="59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ctr">
              <a:lnSpc>
                <a:spcPct val="116199"/>
              </a:lnSpc>
            </a:pP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638300" y="7239000"/>
            <a:ext cx="11264900" cy="19431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9400"/>
              </a:lnSpc>
            </a:pP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-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키보드로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입력을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받아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캐릭터의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움직임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조작</a:t>
            </a:r>
          </a:p>
          <a:p>
            <a:pPr lvl="0" algn="l">
              <a:lnSpc>
                <a:spcPct val="149400"/>
              </a:lnSpc>
            </a:pP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-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선택지를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통해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적과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전투</a:t>
            </a:r>
          </a:p>
          <a:p>
            <a:pPr lvl="0" algn="l">
              <a:lnSpc>
                <a:spcPct val="149400"/>
              </a:lnSpc>
            </a:pP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-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보스를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잡으면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프로그램</a:t>
            </a:r>
            <a:r>
              <a:rPr lang="en-US" sz="31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100" b="0" i="0" u="none" strike="noStrike">
                <a:solidFill>
                  <a:srgbClr val="000000"/>
                </a:solidFill>
                <a:ea typeface="Pretendard SemiBold"/>
              </a:rPr>
              <a:t>종료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2032000" y="6121400"/>
            <a:ext cx="11328400" cy="5969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주요</a:t>
            </a:r>
            <a:r>
              <a:rPr lang="en-US" sz="3400" b="0" i="0" u="none" strike="noStrike">
                <a:solidFill>
                  <a:srgbClr val="000000"/>
                </a:solidFill>
                <a:latin typeface="Pretendard SemiBold"/>
              </a:rPr>
              <a:t> </a:t>
            </a:r>
            <a:r>
              <a:rPr lang="ko-KR" sz="3400" b="0" i="0" u="none" strike="noStrike">
                <a:solidFill>
                  <a:srgbClr val="000000"/>
                </a:solidFill>
                <a:ea typeface="Pretendard SemiBold"/>
              </a:rPr>
              <a:t>기능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2500" y="1219200"/>
            <a:ext cx="35687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프로젝트</a:t>
            </a: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개요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9700" y="-127000"/>
            <a:ext cx="18567400" cy="10795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9512300"/>
            <a:ext cx="16764000" cy="127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alphaModFix amt="45000"/>
          </a:blip>
          <a:stretch>
            <a:fillRect/>
          </a:stretch>
        </p:blipFill>
        <p:spPr>
          <a:xfrm>
            <a:off x="1193800" y="2476500"/>
            <a:ext cx="2451100" cy="1244600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282700" y="2768600"/>
            <a:ext cx="2273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3500" b="0" i="0" u="none" strike="noStrike">
                <a:solidFill>
                  <a:srgbClr val="000000"/>
                </a:solidFill>
                <a:ea typeface="Pretendard Bold"/>
              </a:rPr>
              <a:t>맵</a:t>
            </a:r>
            <a:r>
              <a:rPr lang="en-US" sz="35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3500" b="0" i="0" u="none" strike="noStrike">
                <a:solidFill>
                  <a:srgbClr val="000000"/>
                </a:solidFill>
                <a:ea typeface="Pretendard Bold"/>
              </a:rPr>
              <a:t>구성</a:t>
            </a:r>
          </a:p>
        </p:txBody>
      </p: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051300" y="2616200"/>
            <a:ext cx="152400" cy="9525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>
            <a:alphaModFix amt="45000"/>
          </a:blip>
          <a:stretch>
            <a:fillRect/>
          </a:stretch>
        </p:blipFill>
        <p:spPr>
          <a:xfrm>
            <a:off x="1193800" y="7886700"/>
            <a:ext cx="2451100" cy="124460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1282700" y="8178800"/>
            <a:ext cx="2273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3500" b="0" i="0" u="none" strike="noStrike">
                <a:solidFill>
                  <a:srgbClr val="000000"/>
                </a:solidFill>
                <a:ea typeface="Pretendard Bold"/>
              </a:rPr>
              <a:t>아이템</a:t>
            </a: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051300" y="8026400"/>
            <a:ext cx="152400" cy="952500"/>
          </a:xfrm>
          <a:prstGeom prst="rect">
            <a:avLst/>
          </a:prstGeom>
        </p:spPr>
      </p:pic>
      <p:pic>
        <p:nvPicPr>
          <p:cNvPr id="10" name="Picture 10"/>
          <p:cNvPicPr>
            <a:picLocks noChangeAspect="1"/>
          </p:cNvPicPr>
          <p:nvPr/>
        </p:nvPicPr>
        <p:blipFill>
          <a:blip r:embed="rId4">
            <a:alphaModFix amt="45000"/>
          </a:blip>
          <a:stretch>
            <a:fillRect/>
          </a:stretch>
        </p:blipFill>
        <p:spPr>
          <a:xfrm>
            <a:off x="1193800" y="6083300"/>
            <a:ext cx="2451100" cy="1244600"/>
          </a:xfrm>
          <a:prstGeom prst="rect">
            <a:avLst/>
          </a:prstGeom>
        </p:spPr>
      </p:pic>
      <p:sp>
        <p:nvSpPr>
          <p:cNvPr id="11" name="TextBox 11"/>
          <p:cNvSpPr txBox="1"/>
          <p:nvPr/>
        </p:nvSpPr>
        <p:spPr>
          <a:xfrm>
            <a:off x="1282700" y="6375400"/>
            <a:ext cx="2273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3500" b="0" i="0" u="none" strike="noStrike">
                <a:solidFill>
                  <a:srgbClr val="000000"/>
                </a:solidFill>
                <a:ea typeface="Pretendard Bold"/>
              </a:rPr>
              <a:t>적</a:t>
            </a:r>
          </a:p>
        </p:txBody>
      </p:sp>
      <p:pic>
        <p:nvPicPr>
          <p:cNvPr id="12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051300" y="6223000"/>
            <a:ext cx="152400" cy="952500"/>
          </a:xfrm>
          <a:prstGeom prst="rect">
            <a:avLst/>
          </a:prstGeom>
        </p:spPr>
      </p:pic>
      <p:pic>
        <p:nvPicPr>
          <p:cNvPr id="13" name="Picture 13"/>
          <p:cNvPicPr>
            <a:picLocks noChangeAspect="1"/>
          </p:cNvPicPr>
          <p:nvPr/>
        </p:nvPicPr>
        <p:blipFill>
          <a:blip r:embed="rId4">
            <a:alphaModFix amt="45000"/>
          </a:blip>
          <a:stretch>
            <a:fillRect/>
          </a:stretch>
        </p:blipFill>
        <p:spPr>
          <a:xfrm>
            <a:off x="1193800" y="4279900"/>
            <a:ext cx="2451100" cy="1244600"/>
          </a:xfrm>
          <a:prstGeom prst="rect">
            <a:avLst/>
          </a:prstGeom>
        </p:spPr>
      </p:pic>
      <p:sp>
        <p:nvSpPr>
          <p:cNvPr id="14" name="TextBox 14"/>
          <p:cNvSpPr txBox="1"/>
          <p:nvPr/>
        </p:nvSpPr>
        <p:spPr>
          <a:xfrm>
            <a:off x="1282700" y="4572000"/>
            <a:ext cx="2273300" cy="622300"/>
          </a:xfrm>
          <a:prstGeom prst="rect">
            <a:avLst/>
          </a:prstGeom>
        </p:spPr>
        <p:txBody>
          <a:bodyPr lIns="0" tIns="0" rIns="0" bIns="0" rtlCol="0" anchor="ctr"/>
          <a:lstStyle/>
          <a:p>
            <a:pPr lvl="0" algn="ctr">
              <a:lnSpc>
                <a:spcPct val="116199"/>
              </a:lnSpc>
            </a:pPr>
            <a:r>
              <a:rPr lang="ko-KR" sz="3500" b="0" i="0" u="none" strike="noStrike">
                <a:solidFill>
                  <a:srgbClr val="000000"/>
                </a:solidFill>
                <a:ea typeface="Pretendard Bold"/>
              </a:rPr>
              <a:t>캐릭터</a:t>
            </a:r>
          </a:p>
        </p:txBody>
      </p:sp>
      <p:pic>
        <p:nvPicPr>
          <p:cNvPr id="15" name="Picture 15"/>
          <p:cNvPicPr>
            <a:picLocks noChangeAspect="1"/>
          </p:cNvPicPr>
          <p:nvPr/>
        </p:nvPicPr>
        <p:blipFill>
          <a:blip r:embed="rId6">
            <a:alphaModFix amt="7000"/>
          </a:blip>
          <a:stretch>
            <a:fillRect/>
          </a:stretch>
        </p:blipFill>
        <p:spPr>
          <a:xfrm>
            <a:off x="4533900" y="2286000"/>
            <a:ext cx="12560300" cy="1625600"/>
          </a:xfrm>
          <a:prstGeom prst="rect">
            <a:avLst/>
          </a:prstGeom>
        </p:spPr>
      </p:pic>
      <p:sp>
        <p:nvSpPr>
          <p:cNvPr id="16" name="TextBox 16"/>
          <p:cNvSpPr txBox="1"/>
          <p:nvPr/>
        </p:nvSpPr>
        <p:spPr>
          <a:xfrm>
            <a:off x="5156200" y="27178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2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차원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배열을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이용해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맵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구성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5156200" y="3200400"/>
            <a:ext cx="57912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랜덤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위치에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적과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아이템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생성</a:t>
            </a:r>
          </a:p>
        </p:txBody>
      </p:sp>
      <p:pic>
        <p:nvPicPr>
          <p:cNvPr id="18" name="Picture 1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-5400000">
            <a:off x="4051300" y="4419600"/>
            <a:ext cx="152400" cy="952500"/>
          </a:xfrm>
          <a:prstGeom prst="rect">
            <a:avLst/>
          </a:prstGeom>
        </p:spPr>
      </p:pic>
      <p:pic>
        <p:nvPicPr>
          <p:cNvPr id="19" name="Picture 19"/>
          <p:cNvPicPr>
            <a:picLocks noChangeAspect="1"/>
          </p:cNvPicPr>
          <p:nvPr/>
        </p:nvPicPr>
        <p:blipFill>
          <a:blip r:embed="rId6">
            <a:alphaModFix amt="7000"/>
          </a:blip>
          <a:stretch>
            <a:fillRect/>
          </a:stretch>
        </p:blipFill>
        <p:spPr>
          <a:xfrm>
            <a:off x="4533900" y="4089400"/>
            <a:ext cx="12560300" cy="1625600"/>
          </a:xfrm>
          <a:prstGeom prst="rect">
            <a:avLst/>
          </a:prstGeom>
        </p:spPr>
      </p:pic>
      <p:sp>
        <p:nvSpPr>
          <p:cNvPr id="20" name="TextBox 20"/>
          <p:cNvSpPr txBox="1"/>
          <p:nvPr/>
        </p:nvSpPr>
        <p:spPr>
          <a:xfrm>
            <a:off x="5156200" y="45212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WASD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입력받아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캐릭터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이동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5156200" y="50038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전투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시에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선택지를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골라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동작</a:t>
            </a:r>
          </a:p>
        </p:txBody>
      </p:sp>
      <p:pic>
        <p:nvPicPr>
          <p:cNvPr id="22" name="Picture 22"/>
          <p:cNvPicPr>
            <a:picLocks noChangeAspect="1"/>
          </p:cNvPicPr>
          <p:nvPr/>
        </p:nvPicPr>
        <p:blipFill>
          <a:blip r:embed="rId6">
            <a:alphaModFix amt="7000"/>
          </a:blip>
          <a:stretch>
            <a:fillRect/>
          </a:stretch>
        </p:blipFill>
        <p:spPr>
          <a:xfrm>
            <a:off x="4533900" y="5892800"/>
            <a:ext cx="12560300" cy="1625600"/>
          </a:xfrm>
          <a:prstGeom prst="rect">
            <a:avLst/>
          </a:prstGeom>
        </p:spPr>
      </p:pic>
      <p:sp>
        <p:nvSpPr>
          <p:cNvPr id="23" name="TextBox 23"/>
          <p:cNvSpPr txBox="1"/>
          <p:nvPr/>
        </p:nvSpPr>
        <p:spPr>
          <a:xfrm>
            <a:off x="5156200" y="63246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캐릭터가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일정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거리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이내에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들어오면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공격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5156200" y="68072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적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처치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시에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아이템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드랍</a:t>
            </a:r>
          </a:p>
        </p:txBody>
      </p:sp>
      <p:pic>
        <p:nvPicPr>
          <p:cNvPr id="25" name="Picture 25"/>
          <p:cNvPicPr>
            <a:picLocks noChangeAspect="1"/>
          </p:cNvPicPr>
          <p:nvPr/>
        </p:nvPicPr>
        <p:blipFill>
          <a:blip r:embed="rId6">
            <a:alphaModFix amt="7000"/>
          </a:blip>
          <a:stretch>
            <a:fillRect/>
          </a:stretch>
        </p:blipFill>
        <p:spPr>
          <a:xfrm>
            <a:off x="4533900" y="7696200"/>
            <a:ext cx="12560300" cy="1625600"/>
          </a:xfrm>
          <a:prstGeom prst="rect">
            <a:avLst/>
          </a:prstGeom>
        </p:spPr>
      </p:pic>
      <p:sp>
        <p:nvSpPr>
          <p:cNvPr id="26" name="TextBox 26"/>
          <p:cNvSpPr txBox="1"/>
          <p:nvPr/>
        </p:nvSpPr>
        <p:spPr>
          <a:xfrm>
            <a:off x="5156200" y="81280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캐릭터가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보유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효과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적용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5156200" y="8610600"/>
            <a:ext cx="11201400" cy="3937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41100"/>
              </a:lnSpc>
            </a:pP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랜덤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스텟으로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아이템</a:t>
            </a:r>
            <a:r>
              <a:rPr lang="en-US" sz="22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2200" b="0" i="0" u="none" strike="noStrike">
                <a:solidFill>
                  <a:srgbClr val="000000"/>
                </a:solidFill>
                <a:ea typeface="Pretendard Bold"/>
              </a:rPr>
              <a:t>생성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952500" y="1219200"/>
            <a:ext cx="3022600" cy="889000"/>
          </a:xfrm>
          <a:prstGeom prst="rect">
            <a:avLst/>
          </a:prstGeom>
        </p:spPr>
        <p:txBody>
          <a:bodyPr lIns="0" tIns="0" rIns="0" bIns="0" rtlCol="0" anchor="t"/>
          <a:lstStyle/>
          <a:p>
            <a:pPr lvl="0" algn="l">
              <a:lnSpc>
                <a:spcPct val="116199"/>
              </a:lnSpc>
            </a:pP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시스템</a:t>
            </a:r>
            <a:r>
              <a:rPr lang="en-US" sz="5000" b="0" i="0" u="none" strike="noStrike">
                <a:solidFill>
                  <a:srgbClr val="000000"/>
                </a:solidFill>
                <a:latin typeface="Pretendard Bold"/>
              </a:rPr>
              <a:t> </a:t>
            </a:r>
            <a:r>
              <a:rPr lang="ko-KR" sz="5000" b="0" i="0" u="none" strike="noStrike">
                <a:solidFill>
                  <a:srgbClr val="000000"/>
                </a:solidFill>
                <a:ea typeface="Pretendard Bold"/>
              </a:rPr>
              <a:t>구성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135</Words>
  <Application>Microsoft Office PowerPoint</Application>
  <PresentationFormat>사용자 지정</PresentationFormat>
  <Paragraphs>40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1" baseType="lpstr">
      <vt:lpstr>Pretendard Regular</vt:lpstr>
      <vt:lpstr>Pretendard SemiBold</vt:lpstr>
      <vt:lpstr>Pretendard Bold</vt:lpstr>
      <vt:lpstr>Calibri</vt:lpstr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서정욱</cp:lastModifiedBy>
  <cp:revision>2</cp:revision>
  <dcterms:created xsi:type="dcterms:W3CDTF">2006-08-16T00:00:00Z</dcterms:created>
  <dcterms:modified xsi:type="dcterms:W3CDTF">2025-11-08T06:57:35Z</dcterms:modified>
</cp:coreProperties>
</file>

<file path=docProps/thumbnail.jpeg>
</file>